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19"/>
  </p:notesMasterIdLst>
  <p:handoutMasterIdLst>
    <p:handoutMasterId r:id="rId20"/>
  </p:handoutMasterIdLst>
  <p:sldIdLst>
    <p:sldId id="1487" r:id="rId5"/>
    <p:sldId id="1488" r:id="rId6"/>
    <p:sldId id="1550" r:id="rId7"/>
    <p:sldId id="1556" r:id="rId8"/>
    <p:sldId id="1557" r:id="rId9"/>
    <p:sldId id="1562" r:id="rId10"/>
    <p:sldId id="1558" r:id="rId11"/>
    <p:sldId id="1559" r:id="rId12"/>
    <p:sldId id="1560" r:id="rId13"/>
    <p:sldId id="1548" r:id="rId14"/>
    <p:sldId id="1561" r:id="rId15"/>
    <p:sldId id="1549" r:id="rId16"/>
    <p:sldId id="1522" r:id="rId17"/>
    <p:sldId id="1523" r:id="rId18"/>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488"/>
          </p14:sldIdLst>
        </p14:section>
        <p14:section name="Content" id="{160A1EF9-8FB4-4F21-AF88-D4BF3CB3B912}">
          <p14:sldIdLst>
            <p14:sldId id="1550"/>
            <p14:sldId id="1556"/>
            <p14:sldId id="1557"/>
            <p14:sldId id="1562"/>
            <p14:sldId id="1558"/>
            <p14:sldId id="1559"/>
            <p14:sldId id="1560"/>
            <p14:sldId id="1548"/>
          </p14:sldIdLst>
        </p14:section>
        <p14:section name="Closing" id="{D4E3B1CF-DD2E-4D6E-961F-E6ECD190E64E}">
          <p14:sldIdLst>
            <p14:sldId id="1561"/>
            <p14:sldId id="1549"/>
            <p14:sldId id="1522"/>
            <p14:sldId id="15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272"/>
    <a:srgbClr val="EEEEEE"/>
    <a:srgbClr val="F2F2F2"/>
    <a:srgbClr val="A8A8A8"/>
    <a:srgbClr val="000000"/>
    <a:srgbClr val="002050"/>
    <a:srgbClr val="00188F"/>
    <a:srgbClr val="001168"/>
    <a:srgbClr val="4B2575"/>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0726" autoAdjust="0"/>
  </p:normalViewPr>
  <p:slideViewPr>
    <p:cSldViewPr snapToGrid="0">
      <p:cViewPr varScale="1">
        <p:scale>
          <a:sx n="79" d="100"/>
          <a:sy n="79" d="100"/>
        </p:scale>
        <p:origin x="1734" y="90"/>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928"/>
        <p:guide pos="216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png>
</file>

<file path=ppt/media/image17.jpeg>
</file>

<file path=ppt/media/image18.png>
</file>

<file path=ppt/media/image19.png>
</file>

<file path=ppt/media/image20.png>
</file>

<file path=ppt/media/image21.png>
</file>

<file path=ppt/media/image22.png>
</file>

<file path=ppt/media/image23.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12618552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By default, any dependencies you add are bundled into the web part bundle. In some cases, this is not ideal. You can choose to unbundle these dependencies from the web part bundle.</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In Visual Studio Code, open the file </a:t>
            </a:r>
            <a:r>
              <a:rPr lang="en-US" sz="900" b="1" i="0" kern="1200" dirty="0">
                <a:solidFill>
                  <a:schemeClr val="tx1"/>
                </a:solidFill>
                <a:effectLst/>
                <a:latin typeface="Segoe UI Light" pitchFamily="34" charset="0"/>
                <a:ea typeface="+mn-ea"/>
                <a:cs typeface="+mn-cs"/>
              </a:rPr>
              <a:t>config\</a:t>
            </a:r>
            <a:r>
              <a:rPr lang="en-US" sz="900" b="1" i="0" kern="1200" dirty="0" err="1">
                <a:solidFill>
                  <a:schemeClr val="tx1"/>
                </a:solidFill>
                <a:effectLst/>
                <a:latin typeface="Segoe UI Light" pitchFamily="34" charset="0"/>
                <a:ea typeface="+mn-ea"/>
                <a:cs typeface="+mn-cs"/>
              </a:rPr>
              <a:t>config.json</a:t>
            </a:r>
            <a:r>
              <a:rPr lang="en-US" sz="900" b="0" i="0" kern="1200" dirty="0">
                <a:solidFill>
                  <a:schemeClr val="tx1"/>
                </a:solidFill>
                <a:effectLst/>
                <a:latin typeface="Segoe UI Light" pitchFamily="34" charset="0"/>
                <a:ea typeface="+mn-ea"/>
                <a:cs typeface="+mn-cs"/>
              </a:rPr>
              <a:t>.</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**Note: **This file contains information about your bundle(s) and any external dependencies.</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The entries region contains the default bundle information. In this case, the jQuery web part bundle. When you add more web parts to your solution, you will see one entry per web part.</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"entries": [ { "entry": "./lib/</a:t>
            </a:r>
            <a:r>
              <a:rPr lang="en-US" sz="900" b="0" i="0" kern="1200" dirty="0" err="1">
                <a:solidFill>
                  <a:schemeClr val="tx1"/>
                </a:solidFill>
                <a:effectLst/>
                <a:latin typeface="Segoe UI Light" pitchFamily="34" charset="0"/>
                <a:ea typeface="+mn-ea"/>
                <a:cs typeface="+mn-cs"/>
              </a:rPr>
              <a:t>webparts</a:t>
            </a:r>
            <a:r>
              <a:rPr lang="en-US" sz="900" b="0" i="0" kern="1200" dirty="0">
                <a:solidFill>
                  <a:schemeClr val="tx1"/>
                </a:solidFill>
                <a:effectLst/>
                <a:latin typeface="Segoe UI Light" pitchFamily="34" charset="0"/>
                <a:ea typeface="+mn-ea"/>
                <a:cs typeface="+mn-cs"/>
              </a:rPr>
              <a:t>/</a:t>
            </a:r>
            <a:r>
              <a:rPr lang="en-US" sz="900" b="0" i="0" kern="1200" dirty="0" err="1">
                <a:solidFill>
                  <a:schemeClr val="tx1"/>
                </a:solidFill>
                <a:effectLst/>
                <a:latin typeface="Segoe UI Light" pitchFamily="34" charset="0"/>
                <a:ea typeface="+mn-ea"/>
                <a:cs typeface="+mn-cs"/>
              </a:rPr>
              <a:t>helloWorldJQuery</a:t>
            </a:r>
            <a:r>
              <a:rPr lang="en-US" sz="900" b="0" i="0" kern="1200" dirty="0">
                <a:solidFill>
                  <a:schemeClr val="tx1"/>
                </a:solidFill>
                <a:effectLst/>
                <a:latin typeface="Segoe UI Light" pitchFamily="34" charset="0"/>
                <a:ea typeface="+mn-ea"/>
                <a:cs typeface="+mn-cs"/>
              </a:rPr>
              <a:t>/HelloWorldJQueryWebPart.js", "manifest": "./</a:t>
            </a:r>
            <a:r>
              <a:rPr lang="en-US" sz="900" b="0" i="0" kern="1200" dirty="0" err="1">
                <a:solidFill>
                  <a:schemeClr val="tx1"/>
                </a:solidFill>
                <a:effectLst/>
                <a:latin typeface="Segoe UI Light" pitchFamily="34" charset="0"/>
                <a:ea typeface="+mn-ea"/>
                <a:cs typeface="+mn-cs"/>
              </a:rPr>
              <a:t>src</a:t>
            </a:r>
            <a:r>
              <a:rPr lang="en-US" sz="900" b="0" i="0" kern="1200" dirty="0">
                <a:solidFill>
                  <a:schemeClr val="tx1"/>
                </a:solidFill>
                <a:effectLst/>
                <a:latin typeface="Segoe UI Light" pitchFamily="34" charset="0"/>
                <a:ea typeface="+mn-ea"/>
                <a:cs typeface="+mn-cs"/>
              </a:rPr>
              <a:t>/</a:t>
            </a:r>
            <a:r>
              <a:rPr lang="en-US" sz="900" b="0" i="0" kern="1200" dirty="0" err="1">
                <a:solidFill>
                  <a:schemeClr val="tx1"/>
                </a:solidFill>
                <a:effectLst/>
                <a:latin typeface="Segoe UI Light" pitchFamily="34" charset="0"/>
                <a:ea typeface="+mn-ea"/>
                <a:cs typeface="+mn-cs"/>
              </a:rPr>
              <a:t>webparts</a:t>
            </a:r>
            <a:r>
              <a:rPr lang="en-US" sz="900" b="0" i="0" kern="1200" dirty="0">
                <a:solidFill>
                  <a:schemeClr val="tx1"/>
                </a:solidFill>
                <a:effectLst/>
                <a:latin typeface="Segoe UI Light" pitchFamily="34" charset="0"/>
                <a:ea typeface="+mn-ea"/>
                <a:cs typeface="+mn-cs"/>
              </a:rPr>
              <a:t>/</a:t>
            </a:r>
            <a:r>
              <a:rPr lang="en-US" sz="900" b="0" i="0" kern="1200" dirty="0" err="1">
                <a:solidFill>
                  <a:schemeClr val="tx1"/>
                </a:solidFill>
                <a:effectLst/>
                <a:latin typeface="Segoe UI Light" pitchFamily="34" charset="0"/>
                <a:ea typeface="+mn-ea"/>
                <a:cs typeface="+mn-cs"/>
              </a:rPr>
              <a:t>helloWorldJQuery</a:t>
            </a:r>
            <a:r>
              <a:rPr lang="en-US" sz="900" b="0" i="0" kern="1200" dirty="0">
                <a:solidFill>
                  <a:schemeClr val="tx1"/>
                </a:solidFill>
                <a:effectLst/>
                <a:latin typeface="Segoe UI Light" pitchFamily="34" charset="0"/>
                <a:ea typeface="+mn-ea"/>
                <a:cs typeface="+mn-cs"/>
              </a:rPr>
              <a:t>/</a:t>
            </a:r>
            <a:r>
              <a:rPr lang="en-US" sz="900" b="0" i="0" kern="1200" dirty="0" err="1">
                <a:solidFill>
                  <a:schemeClr val="tx1"/>
                </a:solidFill>
                <a:effectLst/>
                <a:latin typeface="Segoe UI Light" pitchFamily="34" charset="0"/>
                <a:ea typeface="+mn-ea"/>
                <a:cs typeface="+mn-cs"/>
              </a:rPr>
              <a:t>HelloWorldJQueryWebPart.manifest.json</a:t>
            </a:r>
            <a:r>
              <a:rPr lang="en-US" sz="900" b="0" i="0" kern="1200" dirty="0">
                <a:solidFill>
                  <a:schemeClr val="tx1"/>
                </a:solidFill>
                <a:effectLst/>
                <a:latin typeface="Segoe UI Light" pitchFamily="34" charset="0"/>
                <a:ea typeface="+mn-ea"/>
                <a:cs typeface="+mn-cs"/>
              </a:rPr>
              <a:t>", "</a:t>
            </a:r>
            <a:r>
              <a:rPr lang="en-US" sz="900" b="0" i="0" kern="1200" dirty="0" err="1">
                <a:solidFill>
                  <a:schemeClr val="tx1"/>
                </a:solidFill>
                <a:effectLst/>
                <a:latin typeface="Segoe UI Light" pitchFamily="34" charset="0"/>
                <a:ea typeface="+mn-ea"/>
                <a:cs typeface="+mn-cs"/>
              </a:rPr>
              <a:t>outputPath</a:t>
            </a:r>
            <a:r>
              <a:rPr lang="en-US" sz="900" b="0" i="0" kern="1200" dirty="0">
                <a:solidFill>
                  <a:schemeClr val="tx1"/>
                </a:solidFill>
                <a:effectLst/>
                <a:latin typeface="Segoe UI Light" pitchFamily="34" charset="0"/>
                <a:ea typeface="+mn-ea"/>
                <a:cs typeface="+mn-cs"/>
              </a:rPr>
              <a:t>": "./</a:t>
            </a:r>
            <a:r>
              <a:rPr lang="en-US" sz="900" b="0" i="0" kern="1200" dirty="0" err="1">
                <a:solidFill>
                  <a:schemeClr val="tx1"/>
                </a:solidFill>
                <a:effectLst/>
                <a:latin typeface="Segoe UI Light" pitchFamily="34" charset="0"/>
                <a:ea typeface="+mn-ea"/>
                <a:cs typeface="+mn-cs"/>
              </a:rPr>
              <a:t>dist</a:t>
            </a:r>
            <a:r>
              <a:rPr lang="en-US" sz="900" b="0" i="0" kern="1200" dirty="0">
                <a:solidFill>
                  <a:schemeClr val="tx1"/>
                </a:solidFill>
                <a:effectLst/>
                <a:latin typeface="Segoe UI Light" pitchFamily="34" charset="0"/>
                <a:ea typeface="+mn-ea"/>
                <a:cs typeface="+mn-cs"/>
              </a:rPr>
              <a:t>/hello-world-j-query.bundle.js" } ]</a:t>
            </a:r>
          </a:p>
          <a:p>
            <a:r>
              <a:rPr lang="en-US" sz="900" b="0" i="0" kern="1200" dirty="0">
                <a:solidFill>
                  <a:schemeClr val="tx1"/>
                </a:solidFill>
                <a:effectLst/>
                <a:latin typeface="Segoe UI Light" pitchFamily="34" charset="0"/>
                <a:ea typeface="+mn-ea"/>
                <a:cs typeface="+mn-cs"/>
              </a:rPr>
              <a:t>The externals section contains the libraries that are not bundled with the default bundle.</a:t>
            </a:r>
          </a:p>
          <a:p>
            <a:r>
              <a:rPr lang="en-US" sz="900" b="0" i="0" kern="1200" dirty="0">
                <a:solidFill>
                  <a:schemeClr val="tx1"/>
                </a:solidFill>
                <a:effectLst/>
                <a:latin typeface="Segoe UI Light" pitchFamily="34" charset="0"/>
                <a:ea typeface="+mn-ea"/>
                <a:cs typeface="+mn-cs"/>
              </a:rPr>
              <a:t>"externals": {}</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Exclude jQuery from the default bundle, by adding the jQuery module to the externals section.</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a:t>
            </a:r>
            <a:r>
              <a:rPr lang="en-US" sz="900" b="0" i="0" kern="1200" dirty="0" err="1">
                <a:solidFill>
                  <a:schemeClr val="tx1"/>
                </a:solidFill>
                <a:effectLst/>
                <a:latin typeface="Segoe UI Light" pitchFamily="34" charset="0"/>
                <a:ea typeface="+mn-ea"/>
                <a:cs typeface="+mn-cs"/>
              </a:rPr>
              <a:t>jquery</a:t>
            </a:r>
            <a:r>
              <a:rPr lang="en-US" sz="900" b="0" i="0" kern="1200" dirty="0">
                <a:solidFill>
                  <a:schemeClr val="tx1"/>
                </a:solidFill>
                <a:effectLst/>
                <a:latin typeface="Segoe UI Light" pitchFamily="34" charset="0"/>
                <a:ea typeface="+mn-ea"/>
                <a:cs typeface="+mn-cs"/>
              </a:rPr>
              <a:t>":"</a:t>
            </a:r>
            <a:r>
              <a:rPr lang="en-US" sz="900" b="0" i="0" kern="1200" dirty="0" err="1">
                <a:solidFill>
                  <a:schemeClr val="tx1"/>
                </a:solidFill>
                <a:effectLst/>
                <a:latin typeface="Segoe UI Light" pitchFamily="34" charset="0"/>
                <a:ea typeface="+mn-ea"/>
                <a:cs typeface="+mn-cs"/>
              </a:rPr>
              <a:t>node_modules</a:t>
            </a:r>
            <a:r>
              <a:rPr lang="en-US" sz="900" b="0" i="0" kern="1200" dirty="0">
                <a:solidFill>
                  <a:schemeClr val="tx1"/>
                </a:solidFill>
                <a:effectLst/>
                <a:latin typeface="Segoe UI Light" pitchFamily="34" charset="0"/>
                <a:ea typeface="+mn-ea"/>
                <a:cs typeface="+mn-cs"/>
              </a:rPr>
              <a:t>/</a:t>
            </a:r>
            <a:r>
              <a:rPr lang="en-US" sz="900" b="0" i="0" kern="1200" dirty="0" err="1">
                <a:solidFill>
                  <a:schemeClr val="tx1"/>
                </a:solidFill>
                <a:effectLst/>
                <a:latin typeface="Segoe UI Light" pitchFamily="34" charset="0"/>
                <a:ea typeface="+mn-ea"/>
                <a:cs typeface="+mn-cs"/>
              </a:rPr>
              <a:t>jquery</a:t>
            </a:r>
            <a:r>
              <a:rPr lang="en-US" sz="900" b="0" i="0" kern="1200" dirty="0">
                <a:solidFill>
                  <a:schemeClr val="tx1"/>
                </a:solidFill>
                <a:effectLst/>
                <a:latin typeface="Segoe UI Light" pitchFamily="34" charset="0"/>
                <a:ea typeface="+mn-ea"/>
                <a:cs typeface="+mn-cs"/>
              </a:rPr>
              <a:t>/</a:t>
            </a:r>
            <a:r>
              <a:rPr lang="en-US" sz="900" b="0" i="0" kern="1200" dirty="0" err="1">
                <a:solidFill>
                  <a:schemeClr val="tx1"/>
                </a:solidFill>
                <a:effectLst/>
                <a:latin typeface="Segoe UI Light" pitchFamily="34" charset="0"/>
                <a:ea typeface="+mn-ea"/>
                <a:cs typeface="+mn-cs"/>
              </a:rPr>
              <a:t>dist</a:t>
            </a:r>
            <a:r>
              <a:rPr lang="en-US" sz="900" b="0" i="0" kern="1200" dirty="0">
                <a:solidFill>
                  <a:schemeClr val="tx1"/>
                </a:solidFill>
                <a:effectLst/>
                <a:latin typeface="Segoe UI Light" pitchFamily="34" charset="0"/>
                <a:ea typeface="+mn-ea"/>
                <a:cs typeface="+mn-cs"/>
              </a:rPr>
              <a:t>/jquery.min.js"</a:t>
            </a:r>
          </a:p>
          <a:p>
            <a:endParaRPr lang="en-US" dirty="0"/>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2487760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38722963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11850098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37237779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Use </a:t>
            </a:r>
            <a:r>
              <a:rPr lang="en-US" sz="900" b="1" i="0" kern="1200" dirty="0">
                <a:solidFill>
                  <a:schemeClr val="tx1"/>
                </a:solidFill>
                <a:effectLst/>
                <a:latin typeface="Segoe UI Light" pitchFamily="34" charset="0"/>
                <a:ea typeface="+mn-ea"/>
                <a:cs typeface="+mn-cs"/>
              </a:rPr>
              <a:t>Exercise 3: Use different JavaScript libraries (jQuery, Chartist, Moment) in a </a:t>
            </a:r>
            <a:r>
              <a:rPr lang="en-US" sz="900" b="1" i="0" kern="1200" dirty="0" err="1">
                <a:solidFill>
                  <a:schemeClr val="tx1"/>
                </a:solidFill>
                <a:effectLst/>
                <a:latin typeface="Segoe UI Light" pitchFamily="34" charset="0"/>
                <a:ea typeface="+mn-ea"/>
                <a:cs typeface="+mn-cs"/>
              </a:rPr>
              <a:t>SPFx</a:t>
            </a:r>
            <a:r>
              <a:rPr lang="en-US" sz="900" b="1" i="0" kern="1200" dirty="0">
                <a:solidFill>
                  <a:schemeClr val="tx1"/>
                </a:solidFill>
                <a:effectLst/>
                <a:latin typeface="Segoe UI Light" pitchFamily="34" charset="0"/>
                <a:ea typeface="+mn-ea"/>
                <a:cs typeface="+mn-cs"/>
              </a:rPr>
              <a:t> client-side web part</a:t>
            </a:r>
            <a:r>
              <a:rPr lang="en-US" sz="900" kern="1200" dirty="0">
                <a:solidFill>
                  <a:schemeClr val="tx1"/>
                </a:solidFill>
                <a:effectLst/>
                <a:latin typeface="Segoe UI Light" pitchFamily="34" charset="0"/>
                <a:ea typeface="+mn-ea"/>
                <a:cs typeface="+mn-cs"/>
              </a:rPr>
              <a:t> </a:t>
            </a:r>
            <a:r>
              <a:rPr lang="en-US" sz="900" b="0" i="0" kern="1200" baseline="0" dirty="0">
                <a:solidFill>
                  <a:schemeClr val="tx1"/>
                </a:solidFill>
                <a:effectLst/>
                <a:latin typeface="Segoe UI Light" pitchFamily="34" charset="0"/>
                <a:ea typeface="+mn-ea"/>
                <a:cs typeface="+mn-cs"/>
              </a:rPr>
              <a:t>in the lab </a:t>
            </a:r>
            <a:r>
              <a:rPr lang="en-US" sz="900" b="0" i="0" kern="1200" baseline="0">
                <a:solidFill>
                  <a:schemeClr val="tx1"/>
                </a:solidFill>
                <a:effectLst/>
                <a:latin typeface="Segoe UI Light" pitchFamily="34" charset="0"/>
                <a:ea typeface="+mn-ea"/>
                <a:cs typeface="+mn-cs"/>
              </a:rPr>
              <a:t>manual.</a:t>
            </a:r>
            <a:endParaRPr lang="en-US" sz="900" b="1" i="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15761470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12</a:t>
            </a:fld>
            <a:endParaRPr lang="en-US">
              <a:solidFill>
                <a:prstClr val="black"/>
              </a:solidFill>
            </a:endParaRPr>
          </a:p>
        </p:txBody>
      </p:sp>
    </p:spTree>
    <p:extLst>
      <p:ext uri="{BB962C8B-B14F-4D97-AF65-F5344CB8AC3E}">
        <p14:creationId xmlns:p14="http://schemas.microsoft.com/office/powerpoint/2010/main" val="14800050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3/10/2017</a:t>
            </a:fld>
            <a:endParaRPr lang="en-US" sz="1800" kern="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13</a:t>
            </a:fld>
            <a:endParaRPr lang="en-US" sz="1800" kern="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3/10/2017</a:t>
            </a:fld>
            <a:endParaRPr lang="en-US" sz="1800" kern="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14</a:t>
            </a:fld>
            <a:endParaRPr lang="en-US" sz="1800" kern="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74701" y="1668482"/>
            <a:ext cx="5727512" cy="2286000"/>
          </a:xfrm>
        </p:spPr>
        <p:txBody>
          <a:bodyPr/>
          <a:lstStyle/>
          <a:p>
            <a:r>
              <a:rPr lang="en-US" sz="4400"/>
              <a:t>Working with different JavaScript frameworks and libraries </a:t>
            </a:r>
          </a:p>
        </p:txBody>
      </p:sp>
      <p:sp>
        <p:nvSpPr>
          <p:cNvPr id="6" name="Text Placeholder 5"/>
          <p:cNvSpPr>
            <a:spLocks noGrp="1"/>
          </p:cNvSpPr>
          <p:nvPr>
            <p:ph type="body" sz="quarter" idx="14"/>
          </p:nvPr>
        </p:nvSpPr>
        <p:spPr/>
        <p:txBody>
          <a:bodyPr/>
          <a:lstStyle/>
          <a:p>
            <a:pPr lvl="0"/>
            <a:r>
              <a:rPr lang="en-US" dirty="0"/>
              <a:t>Different options to load JavaScript libraries</a:t>
            </a:r>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DEMO</a:t>
            </a:r>
            <a:endParaRPr lang="fi-FI"/>
          </a:p>
        </p:txBody>
      </p:sp>
      <p:sp>
        <p:nvSpPr>
          <p:cNvPr id="6" name="Text Placeholder 5"/>
          <p:cNvSpPr>
            <a:spLocks noGrp="1"/>
          </p:cNvSpPr>
          <p:nvPr>
            <p:ph type="body" sz="quarter" idx="12"/>
          </p:nvPr>
        </p:nvSpPr>
        <p:spPr/>
        <p:txBody>
          <a:bodyPr vert="horz" wrap="square" lIns="182880" tIns="146304" rIns="182880" bIns="146304" rtlCol="0" anchor="t">
            <a:noAutofit/>
          </a:bodyPr>
          <a:lstStyle/>
          <a:p>
            <a:r>
              <a:rPr lang="EN-US"/>
              <a:t>Different options to load JavaScript libraries</a:t>
            </a:r>
          </a:p>
        </p:txBody>
      </p:sp>
    </p:spTree>
    <p:extLst>
      <p:ext uri="{BB962C8B-B14F-4D97-AF65-F5344CB8AC3E}">
        <p14:creationId xmlns:p14="http://schemas.microsoft.com/office/powerpoint/2010/main" val="306322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Install JavaScript libraries</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Configure JavaScript library bundling</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Use the JavaScript libraries in a web part</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370462104"/>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a:solidFill>
                  <a:schemeClr val="bg1"/>
                </a:solidFill>
              </a:rPr>
              <a:t>Code samples and solutions</a:t>
            </a:r>
          </a:p>
          <a:p>
            <a:pPr marL="0" indent="0">
              <a:spcBef>
                <a:spcPts val="1799"/>
              </a:spcBef>
              <a:buNone/>
            </a:pPr>
            <a:r>
              <a:rPr lang="en-US" sz="3198">
                <a:solidFill>
                  <a:schemeClr val="bg1"/>
                </a:solidFill>
              </a:rPr>
              <a:t>Reusable components</a:t>
            </a:r>
          </a:p>
          <a:p>
            <a:pPr marL="0" indent="0">
              <a:spcBef>
                <a:spcPts val="1799"/>
              </a:spcBef>
              <a:buNone/>
            </a:pPr>
            <a:r>
              <a:rPr lang="en-US" sz="3198">
                <a:solidFill>
                  <a:schemeClr val="bg1"/>
                </a:solidFill>
              </a:rPr>
              <a:t>Guidance documentation</a:t>
            </a:r>
          </a:p>
          <a:p>
            <a:pPr marL="0" indent="0">
              <a:spcBef>
                <a:spcPts val="1799"/>
              </a:spcBef>
              <a:buNone/>
            </a:pPr>
            <a:r>
              <a:rPr lang="en-US" sz="3198">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a:solidFill>
                  <a:schemeClr val="bg1"/>
                </a:solidFill>
              </a:rPr>
              <a:t>SharePoint Framework</a:t>
            </a:r>
          </a:p>
          <a:p>
            <a:pPr marL="0" indent="0">
              <a:spcBef>
                <a:spcPts val="1799"/>
              </a:spcBef>
              <a:buNone/>
            </a:pPr>
            <a:r>
              <a:rPr lang="en-US" sz="3198">
                <a:solidFill>
                  <a:schemeClr val="bg1"/>
                </a:solidFill>
              </a:rPr>
              <a:t>SharePoint add-ins</a:t>
            </a:r>
          </a:p>
          <a:p>
            <a:pPr marL="0" indent="0">
              <a:spcBef>
                <a:spcPts val="1799"/>
              </a:spcBef>
              <a:buNone/>
            </a:pPr>
            <a:r>
              <a:rPr lang="en-US" sz="3198">
                <a:solidFill>
                  <a:schemeClr val="bg1"/>
                </a:solidFill>
              </a:rPr>
              <a:t>Microsoft Graph</a:t>
            </a:r>
          </a:p>
          <a:p>
            <a:pPr marL="0" indent="0">
              <a:spcBef>
                <a:spcPts val="1799"/>
              </a:spcBef>
              <a:buNone/>
            </a:pPr>
            <a:r>
              <a:rPr lang="en-US" sz="3198">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a:solidFill>
                  <a:schemeClr val="tx1">
                    <a:lumMod val="75000"/>
                  </a:schemeClr>
                </a:solidFill>
                <a:latin typeface="+mj-lt"/>
              </a:rPr>
              <a:t>Sharing is caring…</a:t>
            </a:r>
            <a:endParaRPr lang="fi-FI" sz="4896" spc="-71">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a:solidFill>
                  <a:schemeClr val="tx2"/>
                </a:solidFill>
                <a:latin typeface="+mj-lt"/>
              </a:rPr>
              <a:t>http://aka.ms/SharePointPnP</a:t>
            </a:r>
            <a:endParaRPr lang="fi-FI" sz="4080" b="1" spc="-71">
              <a:solidFill>
                <a:schemeClr val="tx2"/>
              </a:solidFill>
              <a:latin typeface="+mj-lt"/>
            </a:endParaRPr>
          </a:p>
        </p:txBody>
      </p:sp>
    </p:spTree>
    <p:extLst>
      <p:ext uri="{BB962C8B-B14F-4D97-AF65-F5344CB8AC3E}">
        <p14:creationId xmlns:p14="http://schemas.microsoft.com/office/powerpoint/2010/main" val="372691294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Agenda</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Install JavaScript libraries</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Configure JavaScript library bundling</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Use the JavaScript libraries in a web part</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86643590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74639" y="295274"/>
            <a:ext cx="11889564" cy="1481953"/>
          </a:xfrm>
        </p:spPr>
        <p:txBody>
          <a:bodyPr/>
          <a:lstStyle/>
          <a:p>
            <a:r>
              <a:rPr lang="en-US" dirty="0"/>
              <a:t>Install JavaScript libraries and type definitions</a:t>
            </a:r>
          </a:p>
        </p:txBody>
      </p:sp>
      <p:sp>
        <p:nvSpPr>
          <p:cNvPr id="8" name="Text Placeholder 2"/>
          <p:cNvSpPr txBox="1">
            <a:spLocks/>
          </p:cNvSpPr>
          <p:nvPr/>
        </p:nvSpPr>
        <p:spPr>
          <a:xfrm>
            <a:off x="274638" y="1434353"/>
            <a:ext cx="11887200" cy="5087245"/>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sz="2400" dirty="0"/>
              <a:t>Install the </a:t>
            </a:r>
            <a:r>
              <a:rPr lang="en-US" altLang="zh-CN" sz="2400" b="1" dirty="0" err="1"/>
              <a:t>npm</a:t>
            </a:r>
            <a:r>
              <a:rPr lang="en-US" altLang="zh-CN" sz="2400" dirty="0"/>
              <a:t> packages for the libraries you need in your web part</a:t>
            </a:r>
            <a:endParaRPr lang="en-US" altLang="zh-CN" sz="2400" b="1" dirty="0"/>
          </a:p>
          <a:p>
            <a:pPr marL="0" indent="0">
              <a:buNone/>
            </a:pPr>
            <a:endParaRPr lang="en-US" altLang="zh-CN" sz="2800" dirty="0"/>
          </a:p>
          <a:p>
            <a:pPr marL="0" indent="0">
              <a:buNone/>
            </a:pPr>
            <a:endParaRPr lang="en-US" altLang="zh-CN" sz="2400" dirty="0"/>
          </a:p>
          <a:p>
            <a:pPr marL="0" indent="0">
              <a:buNone/>
            </a:pPr>
            <a:endParaRPr lang="en-US" altLang="zh-CN" sz="2400" dirty="0"/>
          </a:p>
          <a:p>
            <a:pPr marL="0" indent="0">
              <a:buNone/>
            </a:pPr>
            <a:endParaRPr lang="en-US" altLang="zh-CN" sz="2400" dirty="0"/>
          </a:p>
          <a:p>
            <a:pPr marL="0" indent="0">
              <a:buNone/>
            </a:pPr>
            <a:r>
              <a:rPr lang="en-US" altLang="zh-CN" sz="2400" dirty="0"/>
              <a:t>Install the </a:t>
            </a:r>
            <a:r>
              <a:rPr lang="en-US" altLang="zh-CN" sz="2400" b="1" dirty="0"/>
              <a:t>type definitions </a:t>
            </a:r>
            <a:r>
              <a:rPr lang="en-US" altLang="zh-CN" sz="2400" dirty="0"/>
              <a:t>for the libraries</a:t>
            </a:r>
          </a:p>
          <a:p>
            <a:pPr marL="0" indent="0">
              <a:buNone/>
            </a:pPr>
            <a:r>
              <a:rPr lang="en-US" altLang="zh-CN" sz="2400" dirty="0"/>
              <a:t>These commands install the type definitions into the </a:t>
            </a:r>
            <a:r>
              <a:rPr lang="en-US" altLang="zh-CN" sz="2400" dirty="0" err="1"/>
              <a:t>node_modules@types</a:t>
            </a:r>
            <a:r>
              <a:rPr lang="en-US" altLang="zh-CN" sz="2400" dirty="0"/>
              <a:t> folder.</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2400" dirty="0"/>
              <a:t>Some libraries, such as Moment, provide their own type definitions, so you don't need to install them</a:t>
            </a:r>
          </a:p>
        </p:txBody>
      </p:sp>
      <p:sp>
        <p:nvSpPr>
          <p:cNvPr id="5" name="Rectangle 4"/>
          <p:cNvSpPr/>
          <p:nvPr/>
        </p:nvSpPr>
        <p:spPr bwMode="auto">
          <a:xfrm>
            <a:off x="399244" y="1959489"/>
            <a:ext cx="4752528" cy="1440160"/>
          </a:xfrm>
          <a:prstGeom prst="rect">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80000" tIns="46637" rIns="108000" bIns="46637" numCol="1" rtlCol="0" anchor="ctr" anchorCtr="0" compatLnSpc="1">
            <a:prstTxWarp prst="textNoShape">
              <a:avLst/>
            </a:prstTxWarp>
          </a:bodyPr>
          <a:lstStyle/>
          <a:p>
            <a:pPr defTabSz="932472" fontAlgn="base">
              <a:spcBef>
                <a:spcPct val="0"/>
              </a:spcBef>
              <a:spcAft>
                <a:spcPct val="0"/>
              </a:spcAft>
            </a:pPr>
            <a:r>
              <a:rPr lang="en-US" sz="2000" dirty="0">
                <a:gradFill>
                  <a:gsLst>
                    <a:gs pos="0">
                      <a:srgbClr val="FFFFFF"/>
                    </a:gs>
                    <a:gs pos="100000">
                      <a:srgbClr val="FFFFFF"/>
                    </a:gs>
                  </a:gsLst>
                  <a:lin ang="5400000" scaled="0"/>
                </a:gradFill>
                <a:latin typeface="Consolas" panose="020B0609020204030204" pitchFamily="49" charset="0"/>
              </a:rPr>
              <a:t>&gt; </a:t>
            </a:r>
            <a:r>
              <a:rPr lang="en-US" sz="2000" dirty="0" err="1">
                <a:gradFill>
                  <a:gsLst>
                    <a:gs pos="0">
                      <a:srgbClr val="FFFFFF"/>
                    </a:gs>
                    <a:gs pos="100000">
                      <a:srgbClr val="FFFFFF"/>
                    </a:gs>
                  </a:gsLst>
                  <a:lin ang="5400000" scaled="0"/>
                </a:gradFill>
                <a:latin typeface="Consolas" panose="020B0609020204030204" pitchFamily="49" charset="0"/>
              </a:rPr>
              <a:t>npm</a:t>
            </a:r>
            <a:r>
              <a:rPr lang="en-US" sz="2000" dirty="0">
                <a:gradFill>
                  <a:gsLst>
                    <a:gs pos="0">
                      <a:srgbClr val="FFFFFF"/>
                    </a:gs>
                    <a:gs pos="100000">
                      <a:srgbClr val="FFFFFF"/>
                    </a:gs>
                  </a:gsLst>
                  <a:lin ang="5400000" scaled="0"/>
                </a:gradFill>
                <a:latin typeface="Consolas" panose="020B0609020204030204" pitchFamily="49" charset="0"/>
              </a:rPr>
              <a:t> </a:t>
            </a:r>
            <a:r>
              <a:rPr lang="en-US" sz="2000" dirty="0" err="1">
                <a:gradFill>
                  <a:gsLst>
                    <a:gs pos="0">
                      <a:srgbClr val="FFFFFF"/>
                    </a:gs>
                    <a:gs pos="100000">
                      <a:srgbClr val="FFFFFF"/>
                    </a:gs>
                  </a:gsLst>
                  <a:lin ang="5400000" scaled="0"/>
                </a:gradFill>
                <a:latin typeface="Consolas" panose="020B0609020204030204" pitchFamily="49" charset="0"/>
              </a:rPr>
              <a:t>i</a:t>
            </a:r>
            <a:r>
              <a:rPr lang="en-US" sz="2000" dirty="0">
                <a:gradFill>
                  <a:gsLst>
                    <a:gs pos="0">
                      <a:srgbClr val="FFFFFF"/>
                    </a:gs>
                    <a:gs pos="100000">
                      <a:srgbClr val="FFFFFF"/>
                    </a:gs>
                  </a:gsLst>
                  <a:lin ang="5400000" scaled="0"/>
                </a:gradFill>
                <a:latin typeface="Consolas" panose="020B0609020204030204" pitchFamily="49" charset="0"/>
              </a:rPr>
              <a:t> </a:t>
            </a:r>
            <a:r>
              <a:rPr lang="en-US" sz="2000" dirty="0" err="1">
                <a:gradFill>
                  <a:gsLst>
                    <a:gs pos="0">
                      <a:srgbClr val="FFFFFF"/>
                    </a:gs>
                    <a:gs pos="100000">
                      <a:srgbClr val="FFFFFF"/>
                    </a:gs>
                  </a:gsLst>
                  <a:lin ang="5400000" scaled="0"/>
                </a:gradFill>
                <a:latin typeface="Consolas" panose="020B0609020204030204" pitchFamily="49" charset="0"/>
              </a:rPr>
              <a:t>jquery</a:t>
            </a:r>
            <a:r>
              <a:rPr lang="en-US" sz="2000" dirty="0">
                <a:gradFill>
                  <a:gsLst>
                    <a:gs pos="0">
                      <a:srgbClr val="FFFFFF"/>
                    </a:gs>
                    <a:gs pos="100000">
                      <a:srgbClr val="FFFFFF"/>
                    </a:gs>
                  </a:gsLst>
                  <a:lin ang="5400000" scaled="0"/>
                </a:gradFill>
                <a:latin typeface="Consolas" panose="020B0609020204030204" pitchFamily="49" charset="0"/>
              </a:rPr>
              <a:t> --save  </a:t>
            </a:r>
          </a:p>
          <a:p>
            <a:pPr defTabSz="932472" fontAlgn="base">
              <a:spcBef>
                <a:spcPct val="0"/>
              </a:spcBef>
              <a:spcAft>
                <a:spcPct val="0"/>
              </a:spcAft>
            </a:pPr>
            <a:r>
              <a:rPr lang="en-US" sz="2000" dirty="0">
                <a:gradFill>
                  <a:gsLst>
                    <a:gs pos="0">
                      <a:srgbClr val="FFFFFF"/>
                    </a:gs>
                    <a:gs pos="100000">
                      <a:srgbClr val="FFFFFF"/>
                    </a:gs>
                  </a:gsLst>
                  <a:lin ang="5400000" scaled="0"/>
                </a:gradFill>
                <a:latin typeface="Consolas" panose="020B0609020204030204" pitchFamily="49" charset="0"/>
              </a:rPr>
              <a:t>&gt; </a:t>
            </a:r>
            <a:r>
              <a:rPr lang="en-US" sz="2000" dirty="0" err="1">
                <a:gradFill>
                  <a:gsLst>
                    <a:gs pos="0">
                      <a:srgbClr val="FFFFFF"/>
                    </a:gs>
                    <a:gs pos="100000">
                      <a:srgbClr val="FFFFFF"/>
                    </a:gs>
                  </a:gsLst>
                  <a:lin ang="5400000" scaled="0"/>
                </a:gradFill>
                <a:latin typeface="Consolas" panose="020B0609020204030204" pitchFamily="49" charset="0"/>
              </a:rPr>
              <a:t>npm</a:t>
            </a:r>
            <a:r>
              <a:rPr lang="en-US" sz="2000" dirty="0">
                <a:gradFill>
                  <a:gsLst>
                    <a:gs pos="0">
                      <a:srgbClr val="FFFFFF"/>
                    </a:gs>
                    <a:gs pos="100000">
                      <a:srgbClr val="FFFFFF"/>
                    </a:gs>
                  </a:gsLst>
                  <a:lin ang="5400000" scaled="0"/>
                </a:gradFill>
                <a:latin typeface="Consolas" panose="020B0609020204030204" pitchFamily="49" charset="0"/>
              </a:rPr>
              <a:t> </a:t>
            </a:r>
            <a:r>
              <a:rPr lang="en-US" sz="2000" dirty="0" err="1">
                <a:gradFill>
                  <a:gsLst>
                    <a:gs pos="0">
                      <a:srgbClr val="FFFFFF"/>
                    </a:gs>
                    <a:gs pos="100000">
                      <a:srgbClr val="FFFFFF"/>
                    </a:gs>
                  </a:gsLst>
                  <a:lin ang="5400000" scaled="0"/>
                </a:gradFill>
                <a:latin typeface="Consolas" panose="020B0609020204030204" pitchFamily="49" charset="0"/>
              </a:rPr>
              <a:t>i</a:t>
            </a:r>
            <a:r>
              <a:rPr lang="en-US" sz="2000" dirty="0">
                <a:gradFill>
                  <a:gsLst>
                    <a:gs pos="0">
                      <a:srgbClr val="FFFFFF"/>
                    </a:gs>
                    <a:gs pos="100000">
                      <a:srgbClr val="FFFFFF"/>
                    </a:gs>
                  </a:gsLst>
                  <a:lin ang="5400000" scaled="0"/>
                </a:gradFill>
                <a:latin typeface="Consolas" panose="020B0609020204030204" pitchFamily="49" charset="0"/>
              </a:rPr>
              <a:t> </a:t>
            </a:r>
            <a:r>
              <a:rPr lang="en-US" sz="2000" dirty="0" err="1">
                <a:gradFill>
                  <a:gsLst>
                    <a:gs pos="0">
                      <a:srgbClr val="FFFFFF"/>
                    </a:gs>
                    <a:gs pos="100000">
                      <a:srgbClr val="FFFFFF"/>
                    </a:gs>
                  </a:gsLst>
                  <a:lin ang="5400000" scaled="0"/>
                </a:gradFill>
                <a:latin typeface="Consolas" panose="020B0609020204030204" pitchFamily="49" charset="0"/>
              </a:rPr>
              <a:t>jqueryui</a:t>
            </a:r>
            <a:r>
              <a:rPr lang="en-US" sz="2000" dirty="0">
                <a:gradFill>
                  <a:gsLst>
                    <a:gs pos="0">
                      <a:srgbClr val="FFFFFF"/>
                    </a:gs>
                    <a:gs pos="100000">
                      <a:srgbClr val="FFFFFF"/>
                    </a:gs>
                  </a:gsLst>
                  <a:lin ang="5400000" scaled="0"/>
                </a:gradFill>
                <a:latin typeface="Consolas" panose="020B0609020204030204" pitchFamily="49" charset="0"/>
              </a:rPr>
              <a:t> --save</a:t>
            </a:r>
          </a:p>
          <a:p>
            <a:pPr defTabSz="932472" fontAlgn="base">
              <a:spcBef>
                <a:spcPct val="0"/>
              </a:spcBef>
              <a:spcAft>
                <a:spcPct val="0"/>
              </a:spcAft>
            </a:pPr>
            <a:r>
              <a:rPr lang="en-US" sz="2000" dirty="0">
                <a:gradFill>
                  <a:gsLst>
                    <a:gs pos="0">
                      <a:srgbClr val="FFFFFF"/>
                    </a:gs>
                    <a:gs pos="100000">
                      <a:srgbClr val="FFFFFF"/>
                    </a:gs>
                  </a:gsLst>
                  <a:lin ang="5400000" scaled="0"/>
                </a:gradFill>
                <a:latin typeface="Consolas" panose="020B0609020204030204" pitchFamily="49" charset="0"/>
              </a:rPr>
              <a:t>&gt; </a:t>
            </a:r>
            <a:r>
              <a:rPr lang="en-US" sz="2000" dirty="0" err="1">
                <a:gradFill>
                  <a:gsLst>
                    <a:gs pos="0">
                      <a:srgbClr val="FFFFFF"/>
                    </a:gs>
                    <a:gs pos="100000">
                      <a:srgbClr val="FFFFFF"/>
                    </a:gs>
                  </a:gsLst>
                  <a:lin ang="5400000" scaled="0"/>
                </a:gradFill>
                <a:latin typeface="Consolas" panose="020B0609020204030204" pitchFamily="49" charset="0"/>
              </a:rPr>
              <a:t>npm</a:t>
            </a:r>
            <a:r>
              <a:rPr lang="en-US" sz="2000" dirty="0">
                <a:gradFill>
                  <a:gsLst>
                    <a:gs pos="0">
                      <a:srgbClr val="FFFFFF"/>
                    </a:gs>
                    <a:gs pos="100000">
                      <a:srgbClr val="FFFFFF"/>
                    </a:gs>
                  </a:gsLst>
                  <a:lin ang="5400000" scaled="0"/>
                </a:gradFill>
                <a:latin typeface="Consolas" panose="020B0609020204030204" pitchFamily="49" charset="0"/>
              </a:rPr>
              <a:t> </a:t>
            </a:r>
            <a:r>
              <a:rPr lang="en-US" sz="2000" dirty="0" err="1">
                <a:gradFill>
                  <a:gsLst>
                    <a:gs pos="0">
                      <a:srgbClr val="FFFFFF"/>
                    </a:gs>
                    <a:gs pos="100000">
                      <a:srgbClr val="FFFFFF"/>
                    </a:gs>
                  </a:gsLst>
                  <a:lin ang="5400000" scaled="0"/>
                </a:gradFill>
                <a:latin typeface="Consolas" panose="020B0609020204030204" pitchFamily="49" charset="0"/>
              </a:rPr>
              <a:t>i</a:t>
            </a:r>
            <a:r>
              <a:rPr lang="en-US" sz="2000" dirty="0">
                <a:gradFill>
                  <a:gsLst>
                    <a:gs pos="0">
                      <a:srgbClr val="FFFFFF"/>
                    </a:gs>
                    <a:gs pos="100000">
                      <a:srgbClr val="FFFFFF"/>
                    </a:gs>
                  </a:gsLst>
                  <a:lin ang="5400000" scaled="0"/>
                </a:gradFill>
                <a:latin typeface="Consolas" panose="020B0609020204030204" pitchFamily="49" charset="0"/>
              </a:rPr>
              <a:t> chartist --save</a:t>
            </a:r>
          </a:p>
          <a:p>
            <a:pPr defTabSz="932472" fontAlgn="base">
              <a:spcBef>
                <a:spcPct val="0"/>
              </a:spcBef>
              <a:spcAft>
                <a:spcPct val="0"/>
              </a:spcAft>
            </a:pPr>
            <a:r>
              <a:rPr lang="en-US" sz="2000" dirty="0">
                <a:gradFill>
                  <a:gsLst>
                    <a:gs pos="0">
                      <a:srgbClr val="FFFFFF"/>
                    </a:gs>
                    <a:gs pos="100000">
                      <a:srgbClr val="FFFFFF"/>
                    </a:gs>
                  </a:gsLst>
                  <a:lin ang="5400000" scaled="0"/>
                </a:gradFill>
                <a:latin typeface="Consolas" panose="020B0609020204030204" pitchFamily="49" charset="0"/>
              </a:rPr>
              <a:t>&gt; </a:t>
            </a:r>
            <a:r>
              <a:rPr lang="en-US" sz="2000" dirty="0" err="1">
                <a:gradFill>
                  <a:gsLst>
                    <a:gs pos="0">
                      <a:srgbClr val="FFFFFF"/>
                    </a:gs>
                    <a:gs pos="100000">
                      <a:srgbClr val="FFFFFF"/>
                    </a:gs>
                  </a:gsLst>
                  <a:lin ang="5400000" scaled="0"/>
                </a:gradFill>
                <a:latin typeface="Consolas" panose="020B0609020204030204" pitchFamily="49" charset="0"/>
              </a:rPr>
              <a:t>npm</a:t>
            </a:r>
            <a:r>
              <a:rPr lang="en-US" sz="2000" dirty="0">
                <a:gradFill>
                  <a:gsLst>
                    <a:gs pos="0">
                      <a:srgbClr val="FFFFFF"/>
                    </a:gs>
                    <a:gs pos="100000">
                      <a:srgbClr val="FFFFFF"/>
                    </a:gs>
                  </a:gsLst>
                  <a:lin ang="5400000" scaled="0"/>
                </a:gradFill>
                <a:latin typeface="Consolas" panose="020B0609020204030204" pitchFamily="49" charset="0"/>
              </a:rPr>
              <a:t> </a:t>
            </a:r>
            <a:r>
              <a:rPr lang="en-US" sz="2000" dirty="0" err="1">
                <a:gradFill>
                  <a:gsLst>
                    <a:gs pos="0">
                      <a:srgbClr val="FFFFFF"/>
                    </a:gs>
                    <a:gs pos="100000">
                      <a:srgbClr val="FFFFFF"/>
                    </a:gs>
                  </a:gsLst>
                  <a:lin ang="5400000" scaled="0"/>
                </a:gradFill>
                <a:latin typeface="Consolas" panose="020B0609020204030204" pitchFamily="49" charset="0"/>
              </a:rPr>
              <a:t>i</a:t>
            </a:r>
            <a:r>
              <a:rPr lang="en-US" sz="2000" dirty="0">
                <a:gradFill>
                  <a:gsLst>
                    <a:gs pos="0">
                      <a:srgbClr val="FFFFFF"/>
                    </a:gs>
                    <a:gs pos="100000">
                      <a:srgbClr val="FFFFFF"/>
                    </a:gs>
                  </a:gsLst>
                  <a:lin ang="5400000" scaled="0"/>
                </a:gradFill>
                <a:latin typeface="Consolas" panose="020B0609020204030204" pitchFamily="49" charset="0"/>
              </a:rPr>
              <a:t> moment --save</a:t>
            </a:r>
          </a:p>
        </p:txBody>
      </p:sp>
      <p:sp>
        <p:nvSpPr>
          <p:cNvPr id="6" name="Rectangle 5"/>
          <p:cNvSpPr/>
          <p:nvPr/>
        </p:nvSpPr>
        <p:spPr bwMode="auto">
          <a:xfrm>
            <a:off x="399244" y="4421473"/>
            <a:ext cx="4752528" cy="1078301"/>
          </a:xfrm>
          <a:prstGeom prst="rect">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80000" tIns="46637" rIns="108000" bIns="46637" numCol="1" rtlCol="0" anchor="ctr" anchorCtr="0" compatLnSpc="1">
            <a:prstTxWarp prst="textNoShape">
              <a:avLst/>
            </a:prstTxWarp>
          </a:bodyPr>
          <a:lstStyle/>
          <a:p>
            <a:pPr defTabSz="932472" fontAlgn="base">
              <a:spcBef>
                <a:spcPct val="0"/>
              </a:spcBef>
              <a:spcAft>
                <a:spcPct val="0"/>
              </a:spcAft>
            </a:pPr>
            <a:r>
              <a:rPr lang="en-US" sz="2000" dirty="0">
                <a:gradFill>
                  <a:gsLst>
                    <a:gs pos="0">
                      <a:srgbClr val="FFFFFF"/>
                    </a:gs>
                    <a:gs pos="100000">
                      <a:srgbClr val="FFFFFF"/>
                    </a:gs>
                  </a:gsLst>
                  <a:lin ang="5400000" scaled="0"/>
                </a:gradFill>
                <a:latin typeface="Consolas" panose="020B0609020204030204" pitchFamily="49" charset="0"/>
              </a:rPr>
              <a:t>&gt; </a:t>
            </a:r>
            <a:r>
              <a:rPr lang="en-US" sz="2000" dirty="0" err="1">
                <a:gradFill>
                  <a:gsLst>
                    <a:gs pos="0">
                      <a:srgbClr val="FFFFFF"/>
                    </a:gs>
                    <a:gs pos="100000">
                      <a:srgbClr val="FFFFFF"/>
                    </a:gs>
                  </a:gsLst>
                  <a:lin ang="5400000" scaled="0"/>
                </a:gradFill>
                <a:latin typeface="Consolas" panose="020B0609020204030204" pitchFamily="49" charset="0"/>
              </a:rPr>
              <a:t>npm</a:t>
            </a:r>
            <a:r>
              <a:rPr lang="en-US" sz="2000" dirty="0">
                <a:gradFill>
                  <a:gsLst>
                    <a:gs pos="0">
                      <a:srgbClr val="FFFFFF"/>
                    </a:gs>
                    <a:gs pos="100000">
                      <a:srgbClr val="FFFFFF"/>
                    </a:gs>
                  </a:gsLst>
                  <a:lin ang="5400000" scaled="0"/>
                </a:gradFill>
                <a:latin typeface="Consolas" panose="020B0609020204030204" pitchFamily="49" charset="0"/>
              </a:rPr>
              <a:t> </a:t>
            </a:r>
            <a:r>
              <a:rPr lang="en-US" sz="2000" dirty="0" err="1">
                <a:gradFill>
                  <a:gsLst>
                    <a:gs pos="0">
                      <a:srgbClr val="FFFFFF"/>
                    </a:gs>
                    <a:gs pos="100000">
                      <a:srgbClr val="FFFFFF"/>
                    </a:gs>
                  </a:gsLst>
                  <a:lin ang="5400000" scaled="0"/>
                </a:gradFill>
                <a:latin typeface="Consolas" panose="020B0609020204030204" pitchFamily="49" charset="0"/>
              </a:rPr>
              <a:t>i</a:t>
            </a:r>
            <a:r>
              <a:rPr lang="en-US" sz="2000" dirty="0">
                <a:gradFill>
                  <a:gsLst>
                    <a:gs pos="0">
                      <a:srgbClr val="FFFFFF"/>
                    </a:gs>
                    <a:gs pos="100000">
                      <a:srgbClr val="FFFFFF"/>
                    </a:gs>
                  </a:gsLst>
                  <a:lin ang="5400000" scaled="0"/>
                </a:gradFill>
                <a:latin typeface="Consolas" panose="020B0609020204030204" pitchFamily="49" charset="0"/>
              </a:rPr>
              <a:t> @types/</a:t>
            </a:r>
            <a:r>
              <a:rPr lang="en-US" sz="2000" dirty="0" err="1">
                <a:gradFill>
                  <a:gsLst>
                    <a:gs pos="0">
                      <a:srgbClr val="FFFFFF"/>
                    </a:gs>
                    <a:gs pos="100000">
                      <a:srgbClr val="FFFFFF"/>
                    </a:gs>
                  </a:gsLst>
                  <a:lin ang="5400000" scaled="0"/>
                </a:gradFill>
                <a:latin typeface="Consolas" panose="020B0609020204030204" pitchFamily="49" charset="0"/>
              </a:rPr>
              <a:t>jquery</a:t>
            </a:r>
            <a:r>
              <a:rPr lang="en-US" sz="2000" dirty="0">
                <a:gradFill>
                  <a:gsLst>
                    <a:gs pos="0">
                      <a:srgbClr val="FFFFFF"/>
                    </a:gs>
                    <a:gs pos="100000">
                      <a:srgbClr val="FFFFFF"/>
                    </a:gs>
                  </a:gsLst>
                  <a:lin ang="5400000" scaled="0"/>
                </a:gradFill>
                <a:latin typeface="Consolas" panose="020B0609020204030204" pitchFamily="49" charset="0"/>
              </a:rPr>
              <a:t> -D</a:t>
            </a:r>
          </a:p>
          <a:p>
            <a:pPr defTabSz="932472" fontAlgn="base">
              <a:spcBef>
                <a:spcPct val="0"/>
              </a:spcBef>
              <a:spcAft>
                <a:spcPct val="0"/>
              </a:spcAft>
            </a:pPr>
            <a:r>
              <a:rPr lang="en-US" sz="2000" dirty="0">
                <a:gradFill>
                  <a:gsLst>
                    <a:gs pos="0">
                      <a:srgbClr val="FFFFFF"/>
                    </a:gs>
                    <a:gs pos="100000">
                      <a:srgbClr val="FFFFFF"/>
                    </a:gs>
                  </a:gsLst>
                  <a:lin ang="5400000" scaled="0"/>
                </a:gradFill>
                <a:latin typeface="Consolas" panose="020B0609020204030204" pitchFamily="49" charset="0"/>
              </a:rPr>
              <a:t>&gt; </a:t>
            </a:r>
            <a:r>
              <a:rPr lang="en-US" sz="2000" dirty="0" err="1">
                <a:gradFill>
                  <a:gsLst>
                    <a:gs pos="0">
                      <a:srgbClr val="FFFFFF"/>
                    </a:gs>
                    <a:gs pos="100000">
                      <a:srgbClr val="FFFFFF"/>
                    </a:gs>
                  </a:gsLst>
                  <a:lin ang="5400000" scaled="0"/>
                </a:gradFill>
                <a:latin typeface="Consolas" panose="020B0609020204030204" pitchFamily="49" charset="0"/>
              </a:rPr>
              <a:t>npm</a:t>
            </a:r>
            <a:r>
              <a:rPr lang="en-US" sz="2000" dirty="0">
                <a:gradFill>
                  <a:gsLst>
                    <a:gs pos="0">
                      <a:srgbClr val="FFFFFF"/>
                    </a:gs>
                    <a:gs pos="100000">
                      <a:srgbClr val="FFFFFF"/>
                    </a:gs>
                  </a:gsLst>
                  <a:lin ang="5400000" scaled="0"/>
                </a:gradFill>
                <a:latin typeface="Consolas" panose="020B0609020204030204" pitchFamily="49" charset="0"/>
              </a:rPr>
              <a:t> </a:t>
            </a:r>
            <a:r>
              <a:rPr lang="en-US" sz="2000" dirty="0" err="1">
                <a:gradFill>
                  <a:gsLst>
                    <a:gs pos="0">
                      <a:srgbClr val="FFFFFF"/>
                    </a:gs>
                    <a:gs pos="100000">
                      <a:srgbClr val="FFFFFF"/>
                    </a:gs>
                  </a:gsLst>
                  <a:lin ang="5400000" scaled="0"/>
                </a:gradFill>
                <a:latin typeface="Consolas" panose="020B0609020204030204" pitchFamily="49" charset="0"/>
              </a:rPr>
              <a:t>i</a:t>
            </a:r>
            <a:r>
              <a:rPr lang="en-US" sz="2000" dirty="0">
                <a:gradFill>
                  <a:gsLst>
                    <a:gs pos="0">
                      <a:srgbClr val="FFFFFF"/>
                    </a:gs>
                    <a:gs pos="100000">
                      <a:srgbClr val="FFFFFF"/>
                    </a:gs>
                  </a:gsLst>
                  <a:lin ang="5400000" scaled="0"/>
                </a:gradFill>
                <a:latin typeface="Consolas" panose="020B0609020204030204" pitchFamily="49" charset="0"/>
              </a:rPr>
              <a:t> @types/</a:t>
            </a:r>
            <a:r>
              <a:rPr lang="en-US" sz="2000" dirty="0" err="1">
                <a:gradFill>
                  <a:gsLst>
                    <a:gs pos="0">
                      <a:srgbClr val="FFFFFF"/>
                    </a:gs>
                    <a:gs pos="100000">
                      <a:srgbClr val="FFFFFF"/>
                    </a:gs>
                  </a:gsLst>
                  <a:lin ang="5400000" scaled="0"/>
                </a:gradFill>
                <a:latin typeface="Consolas" panose="020B0609020204030204" pitchFamily="49" charset="0"/>
              </a:rPr>
              <a:t>jqueryui</a:t>
            </a:r>
            <a:r>
              <a:rPr lang="en-US" sz="2000" dirty="0">
                <a:gradFill>
                  <a:gsLst>
                    <a:gs pos="0">
                      <a:srgbClr val="FFFFFF"/>
                    </a:gs>
                    <a:gs pos="100000">
                      <a:srgbClr val="FFFFFF"/>
                    </a:gs>
                  </a:gsLst>
                  <a:lin ang="5400000" scaled="0"/>
                </a:gradFill>
                <a:latin typeface="Consolas" panose="020B0609020204030204" pitchFamily="49" charset="0"/>
              </a:rPr>
              <a:t> -D</a:t>
            </a:r>
            <a:endParaRPr lang="fi-FI" sz="2000" dirty="0">
              <a:gradFill>
                <a:gsLst>
                  <a:gs pos="0">
                    <a:srgbClr val="FFFFFF"/>
                  </a:gs>
                  <a:gs pos="100000">
                    <a:srgbClr val="FFFFFF"/>
                  </a:gs>
                </a:gsLst>
                <a:lin ang="5400000" scaled="0"/>
              </a:gradFill>
              <a:latin typeface="Consolas" panose="020B0609020204030204" pitchFamily="49" charset="0"/>
            </a:endParaRPr>
          </a:p>
          <a:p>
            <a:pPr defTabSz="932472" fontAlgn="base">
              <a:spcBef>
                <a:spcPct val="0"/>
              </a:spcBef>
              <a:spcAft>
                <a:spcPct val="0"/>
              </a:spcAft>
            </a:pPr>
            <a:r>
              <a:rPr lang="en-US" sz="2000" dirty="0">
                <a:gradFill>
                  <a:gsLst>
                    <a:gs pos="0">
                      <a:srgbClr val="FFFFFF"/>
                    </a:gs>
                    <a:gs pos="100000">
                      <a:srgbClr val="FFFFFF"/>
                    </a:gs>
                  </a:gsLst>
                  <a:lin ang="5400000" scaled="0"/>
                </a:gradFill>
                <a:latin typeface="Consolas" panose="020B0609020204030204" pitchFamily="49" charset="0"/>
              </a:rPr>
              <a:t>&gt; </a:t>
            </a:r>
            <a:r>
              <a:rPr lang="en-US" sz="2000" dirty="0" err="1">
                <a:gradFill>
                  <a:gsLst>
                    <a:gs pos="0">
                      <a:srgbClr val="FFFFFF"/>
                    </a:gs>
                    <a:gs pos="100000">
                      <a:srgbClr val="FFFFFF"/>
                    </a:gs>
                  </a:gsLst>
                  <a:lin ang="5400000" scaled="0"/>
                </a:gradFill>
                <a:latin typeface="Consolas" panose="020B0609020204030204" pitchFamily="49" charset="0"/>
              </a:rPr>
              <a:t>npm</a:t>
            </a:r>
            <a:r>
              <a:rPr lang="en-US" sz="2000" dirty="0">
                <a:gradFill>
                  <a:gsLst>
                    <a:gs pos="0">
                      <a:srgbClr val="FFFFFF"/>
                    </a:gs>
                    <a:gs pos="100000">
                      <a:srgbClr val="FFFFFF"/>
                    </a:gs>
                  </a:gsLst>
                  <a:lin ang="5400000" scaled="0"/>
                </a:gradFill>
                <a:latin typeface="Consolas" panose="020B0609020204030204" pitchFamily="49" charset="0"/>
              </a:rPr>
              <a:t> </a:t>
            </a:r>
            <a:r>
              <a:rPr lang="en-US" sz="2000" dirty="0" err="1">
                <a:gradFill>
                  <a:gsLst>
                    <a:gs pos="0">
                      <a:srgbClr val="FFFFFF"/>
                    </a:gs>
                    <a:gs pos="100000">
                      <a:srgbClr val="FFFFFF"/>
                    </a:gs>
                  </a:gsLst>
                  <a:lin ang="5400000" scaled="0"/>
                </a:gradFill>
                <a:latin typeface="Consolas" panose="020B0609020204030204" pitchFamily="49" charset="0"/>
              </a:rPr>
              <a:t>i</a:t>
            </a:r>
            <a:r>
              <a:rPr lang="en-US" sz="2000" dirty="0">
                <a:gradFill>
                  <a:gsLst>
                    <a:gs pos="0">
                      <a:srgbClr val="FFFFFF"/>
                    </a:gs>
                    <a:gs pos="100000">
                      <a:srgbClr val="FFFFFF"/>
                    </a:gs>
                  </a:gsLst>
                  <a:lin ang="5400000" scaled="0"/>
                </a:gradFill>
                <a:latin typeface="Consolas" panose="020B0609020204030204" pitchFamily="49" charset="0"/>
              </a:rPr>
              <a:t> @types/chartist -D</a:t>
            </a:r>
            <a:endParaRPr lang="fi-FI" sz="2000" dirty="0">
              <a:gradFill>
                <a:gsLst>
                  <a:gs pos="0">
                    <a:srgbClr val="FFFFFF"/>
                  </a:gs>
                  <a:gs pos="100000">
                    <a:srgbClr val="FFFFFF"/>
                  </a:gs>
                </a:gsLst>
                <a:lin ang="5400000" scaled="0"/>
              </a:gradFill>
              <a:latin typeface="Consolas" panose="020B0609020204030204" pitchFamily="49" charset="0"/>
            </a:endParaRPr>
          </a:p>
        </p:txBody>
      </p:sp>
    </p:spTree>
    <p:extLst>
      <p:ext uri="{BB962C8B-B14F-4D97-AF65-F5344CB8AC3E}">
        <p14:creationId xmlns:p14="http://schemas.microsoft.com/office/powerpoint/2010/main" val="162180891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0"/>
            <a:ext cx="11887200" cy="2850011"/>
          </a:xfrm>
        </p:spPr>
        <p:txBody>
          <a:bodyPr/>
          <a:lstStyle/>
          <a:p>
            <a:r>
              <a:rPr lang="en-US" sz="3600" dirty="0"/>
              <a:t>Any dependencies you add are bundled by default</a:t>
            </a:r>
          </a:p>
          <a:p>
            <a:r>
              <a:rPr lang="en-US" sz="3600" dirty="0"/>
              <a:t>You may exclude dependencies from the web part bundle</a:t>
            </a:r>
          </a:p>
          <a:p>
            <a:r>
              <a:rPr lang="en-US" sz="3600" dirty="0" err="1"/>
              <a:t>config.json</a:t>
            </a:r>
            <a:r>
              <a:rPr lang="en-US" sz="3600" dirty="0"/>
              <a:t> configures the web part bundle</a:t>
            </a:r>
          </a:p>
          <a:p>
            <a:r>
              <a:rPr lang="en-US" sz="3600" dirty="0"/>
              <a:t>Entries region contains default bundle information</a:t>
            </a:r>
          </a:p>
          <a:p>
            <a:pPr lvl="1"/>
            <a:r>
              <a:rPr lang="en-US" dirty="0"/>
              <a:t>One entry exists for each web part in the solution</a:t>
            </a:r>
          </a:p>
        </p:txBody>
      </p:sp>
      <p:sp>
        <p:nvSpPr>
          <p:cNvPr id="2" name="Title 1"/>
          <p:cNvSpPr>
            <a:spLocks noGrp="1"/>
          </p:cNvSpPr>
          <p:nvPr>
            <p:ph type="title"/>
          </p:nvPr>
        </p:nvSpPr>
        <p:spPr/>
        <p:txBody>
          <a:bodyPr/>
          <a:lstStyle/>
          <a:p>
            <a:r>
              <a:rPr lang="en-US" dirty="0"/>
              <a:t>How dependencies are bundled</a:t>
            </a:r>
          </a:p>
        </p:txBody>
      </p:sp>
      <p:pic>
        <p:nvPicPr>
          <p:cNvPr id="5" name="Picture 4"/>
          <p:cNvPicPr>
            <a:picLocks noChangeAspect="1"/>
          </p:cNvPicPr>
          <p:nvPr/>
        </p:nvPicPr>
        <p:blipFill>
          <a:blip r:embed="rId3"/>
          <a:stretch>
            <a:fillRect/>
          </a:stretch>
        </p:blipFill>
        <p:spPr>
          <a:xfrm>
            <a:off x="1150677" y="4293500"/>
            <a:ext cx="10135121" cy="1778091"/>
          </a:xfrm>
          <a:prstGeom prst="rect">
            <a:avLst/>
          </a:prstGeom>
        </p:spPr>
      </p:pic>
    </p:spTree>
    <p:extLst>
      <p:ext uri="{BB962C8B-B14F-4D97-AF65-F5344CB8AC3E}">
        <p14:creationId xmlns:p14="http://schemas.microsoft.com/office/powerpoint/2010/main" val="187252876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923330"/>
          </a:xfrm>
        </p:spPr>
        <p:txBody>
          <a:bodyPr/>
          <a:lstStyle/>
          <a:p>
            <a:r>
              <a:rPr lang="en-US" sz="2400" dirty="0"/>
              <a:t>The externals section contains the libraries that are not bundled with the default bundle</a:t>
            </a:r>
          </a:p>
          <a:p>
            <a:r>
              <a:rPr lang="en-US" sz="2400" dirty="0"/>
              <a:t>To exclude a dependency, add it to the externals section</a:t>
            </a:r>
          </a:p>
        </p:txBody>
      </p:sp>
      <p:sp>
        <p:nvSpPr>
          <p:cNvPr id="3" name="Title 2"/>
          <p:cNvSpPr>
            <a:spLocks noGrp="1"/>
          </p:cNvSpPr>
          <p:nvPr>
            <p:ph type="title"/>
          </p:nvPr>
        </p:nvSpPr>
        <p:spPr/>
        <p:txBody>
          <a:bodyPr/>
          <a:lstStyle/>
          <a:p>
            <a:r>
              <a:rPr lang="en-US" sz="3600" dirty="0"/>
              <a:t>Excluding dependencies from the default web part bundle</a:t>
            </a:r>
          </a:p>
        </p:txBody>
      </p:sp>
      <p:pic>
        <p:nvPicPr>
          <p:cNvPr id="7" name="Picture 6"/>
          <p:cNvPicPr>
            <a:picLocks noChangeAspect="1"/>
          </p:cNvPicPr>
          <p:nvPr/>
        </p:nvPicPr>
        <p:blipFill>
          <a:blip r:embed="rId3"/>
          <a:stretch>
            <a:fillRect/>
          </a:stretch>
        </p:blipFill>
        <p:spPr>
          <a:xfrm>
            <a:off x="1008062" y="2522401"/>
            <a:ext cx="10420350" cy="2352675"/>
          </a:xfrm>
          <a:prstGeom prst="rect">
            <a:avLst/>
          </a:prstGeom>
        </p:spPr>
      </p:pic>
    </p:spTree>
    <p:extLst>
      <p:ext uri="{BB962C8B-B14F-4D97-AF65-F5344CB8AC3E}">
        <p14:creationId xmlns:p14="http://schemas.microsoft.com/office/powerpoint/2010/main" val="240676957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5057383" cy="3323987"/>
          </a:xfrm>
        </p:spPr>
        <p:txBody>
          <a:bodyPr/>
          <a:lstStyle/>
          <a:p>
            <a:r>
              <a:rPr lang="en-US" dirty="0"/>
              <a:t>Avoid bundling when not needed</a:t>
            </a:r>
          </a:p>
          <a:p>
            <a:r>
              <a:rPr lang="en-US" dirty="0"/>
              <a:t>Some libraries are enormous</a:t>
            </a:r>
          </a:p>
          <a:p>
            <a:pPr lvl="1"/>
            <a:r>
              <a:rPr lang="en-US" dirty="0"/>
              <a:t>Example: moment.js used in lab exercise - 429.5k (per web part) added to the bundle</a:t>
            </a:r>
          </a:p>
          <a:p>
            <a:r>
              <a:rPr lang="en-US" dirty="0"/>
              <a:t>Use the </a:t>
            </a:r>
            <a:r>
              <a:rPr lang="en-US" dirty="0" err="1"/>
              <a:t>WebPack</a:t>
            </a:r>
            <a:r>
              <a:rPr lang="en-US" dirty="0"/>
              <a:t> visualizer to inspect the web part bundle</a:t>
            </a:r>
          </a:p>
          <a:p>
            <a:pPr lvl="1"/>
            <a:endParaRPr lang="en-US" dirty="0"/>
          </a:p>
        </p:txBody>
      </p:sp>
      <p:sp>
        <p:nvSpPr>
          <p:cNvPr id="3" name="Title 2"/>
          <p:cNvSpPr>
            <a:spLocks noGrp="1"/>
          </p:cNvSpPr>
          <p:nvPr>
            <p:ph type="title"/>
          </p:nvPr>
        </p:nvSpPr>
        <p:spPr/>
        <p:txBody>
          <a:bodyPr/>
          <a:lstStyle/>
          <a:p>
            <a:r>
              <a:rPr lang="en-US" dirty="0"/>
              <a:t>Bundling impact</a:t>
            </a:r>
          </a:p>
        </p:txBody>
      </p:sp>
      <p:pic>
        <p:nvPicPr>
          <p:cNvPr id="1026" name="Picture 3" descr="image0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85787" y="929451"/>
            <a:ext cx="6724650" cy="525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7695050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738664"/>
          </a:xfrm>
        </p:spPr>
        <p:txBody>
          <a:bodyPr/>
          <a:lstStyle/>
          <a:p>
            <a:r>
              <a:rPr lang="en-US" dirty="0"/>
              <a:t>Use import statements in the web part class</a:t>
            </a:r>
          </a:p>
        </p:txBody>
      </p:sp>
      <p:sp>
        <p:nvSpPr>
          <p:cNvPr id="3" name="Title 2"/>
          <p:cNvSpPr>
            <a:spLocks noGrp="1"/>
          </p:cNvSpPr>
          <p:nvPr>
            <p:ph type="title"/>
          </p:nvPr>
        </p:nvSpPr>
        <p:spPr/>
        <p:txBody>
          <a:bodyPr/>
          <a:lstStyle/>
          <a:p>
            <a:r>
              <a:rPr lang="en-US" dirty="0"/>
              <a:t>Import libraries into a web part</a:t>
            </a:r>
          </a:p>
        </p:txBody>
      </p:sp>
      <p:pic>
        <p:nvPicPr>
          <p:cNvPr id="4" name="Picture 3"/>
          <p:cNvPicPr>
            <a:picLocks noChangeAspect="1"/>
          </p:cNvPicPr>
          <p:nvPr/>
        </p:nvPicPr>
        <p:blipFill>
          <a:blip r:embed="rId2"/>
          <a:stretch>
            <a:fillRect/>
          </a:stretch>
        </p:blipFill>
        <p:spPr>
          <a:xfrm>
            <a:off x="1341437" y="2251498"/>
            <a:ext cx="9601200" cy="3267075"/>
          </a:xfrm>
          <a:prstGeom prst="rect">
            <a:avLst/>
          </a:prstGeom>
        </p:spPr>
      </p:pic>
    </p:spTree>
    <p:extLst>
      <p:ext uri="{BB962C8B-B14F-4D97-AF65-F5344CB8AC3E}">
        <p14:creationId xmlns:p14="http://schemas.microsoft.com/office/powerpoint/2010/main" val="420261094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738664"/>
          </a:xfrm>
        </p:spPr>
        <p:txBody>
          <a:bodyPr/>
          <a:lstStyle/>
          <a:p>
            <a:r>
              <a:rPr lang="en-US" dirty="0"/>
              <a:t>Use require statements in the web part class</a:t>
            </a:r>
          </a:p>
        </p:txBody>
      </p:sp>
      <p:sp>
        <p:nvSpPr>
          <p:cNvPr id="3" name="Title 2"/>
          <p:cNvSpPr>
            <a:spLocks noGrp="1"/>
          </p:cNvSpPr>
          <p:nvPr>
            <p:ph type="title"/>
          </p:nvPr>
        </p:nvSpPr>
        <p:spPr/>
        <p:txBody>
          <a:bodyPr/>
          <a:lstStyle/>
          <a:p>
            <a:r>
              <a:rPr lang="en-US" dirty="0"/>
              <a:t>Load CSS used by library components</a:t>
            </a:r>
          </a:p>
        </p:txBody>
      </p:sp>
      <p:pic>
        <p:nvPicPr>
          <p:cNvPr id="5" name="Picture 4"/>
          <p:cNvPicPr>
            <a:picLocks noChangeAspect="1"/>
          </p:cNvPicPr>
          <p:nvPr/>
        </p:nvPicPr>
        <p:blipFill>
          <a:blip r:embed="rId2"/>
          <a:stretch>
            <a:fillRect/>
          </a:stretch>
        </p:blipFill>
        <p:spPr>
          <a:xfrm>
            <a:off x="1617662" y="2311232"/>
            <a:ext cx="9201150" cy="3952875"/>
          </a:xfrm>
          <a:prstGeom prst="rect">
            <a:avLst/>
          </a:prstGeom>
        </p:spPr>
      </p:pic>
    </p:spTree>
    <p:extLst>
      <p:ext uri="{BB962C8B-B14F-4D97-AF65-F5344CB8AC3E}">
        <p14:creationId xmlns:p14="http://schemas.microsoft.com/office/powerpoint/2010/main" val="42471931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1415772"/>
          </a:xfrm>
        </p:spPr>
        <p:txBody>
          <a:bodyPr/>
          <a:lstStyle/>
          <a:p>
            <a:r>
              <a:rPr lang="en-US" dirty="0"/>
              <a:t>Use require statements in the web part class</a:t>
            </a:r>
          </a:p>
          <a:p>
            <a:r>
              <a:rPr lang="en-US" dirty="0"/>
              <a:t>Use the libraries</a:t>
            </a:r>
          </a:p>
        </p:txBody>
      </p:sp>
      <p:sp>
        <p:nvSpPr>
          <p:cNvPr id="3" name="Title 2"/>
          <p:cNvSpPr>
            <a:spLocks noGrp="1"/>
          </p:cNvSpPr>
          <p:nvPr>
            <p:ph type="title"/>
          </p:nvPr>
        </p:nvSpPr>
        <p:spPr/>
        <p:txBody>
          <a:bodyPr/>
          <a:lstStyle/>
          <a:p>
            <a:r>
              <a:rPr lang="en-US" dirty="0"/>
              <a:t>Use the libraries in the web part class</a:t>
            </a:r>
          </a:p>
        </p:txBody>
      </p:sp>
      <p:pic>
        <p:nvPicPr>
          <p:cNvPr id="5" name="Picture 4"/>
          <p:cNvPicPr>
            <a:picLocks noChangeAspect="1"/>
          </p:cNvPicPr>
          <p:nvPr/>
        </p:nvPicPr>
        <p:blipFill>
          <a:blip r:embed="rId3"/>
          <a:stretch>
            <a:fillRect/>
          </a:stretch>
        </p:blipFill>
        <p:spPr>
          <a:xfrm>
            <a:off x="1003299" y="2895089"/>
            <a:ext cx="10429875" cy="3467100"/>
          </a:xfrm>
          <a:prstGeom prst="rect">
            <a:avLst/>
          </a:prstGeom>
        </p:spPr>
      </p:pic>
    </p:spTree>
    <p:extLst>
      <p:ext uri="{BB962C8B-B14F-4D97-AF65-F5344CB8AC3E}">
        <p14:creationId xmlns:p14="http://schemas.microsoft.com/office/powerpoint/2010/main" val="88776938"/>
      </p:ext>
    </p:extLst>
  </p:cSld>
  <p:clrMapOvr>
    <a:masterClrMapping/>
  </p:clrMapOvr>
  <p:transition>
    <p:fade/>
  </p:transition>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c7d06d8cf32786615ea96485e582f13">
  <xsd:schema xmlns:xsd="http://www.w3.org/2001/XMLSchema" xmlns:xs="http://www.w3.org/2001/XMLSchema" xmlns:p="http://schemas.microsoft.com/office/2006/metadata/properties" xmlns:ns2="8b796c41-22f8-4e5f-a4f6-26e92db7f69d" targetNamespace="http://schemas.microsoft.com/office/2006/metadata/properties" ma:root="true" ma:fieldsID="20460bf352712f76bba3a39b815fff29"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8E02AB5-60A0-4D59-BE3A-20914A239B26}"/>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metadata/properties"/>
    <ds:schemaRef ds:uri="http://schemas.microsoft.com/office/2006/documentManagement/types"/>
    <ds:schemaRef ds:uri="http://purl.org/dc/terms/"/>
    <ds:schemaRef ds:uri="8b796c41-22f8-4e5f-a4f6-26e92db7f69d"/>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276</TotalTime>
  <Words>872</Words>
  <Application>Microsoft Office PowerPoint</Application>
  <PresentationFormat>Custom</PresentationFormat>
  <Paragraphs>141</Paragraphs>
  <Slides>14</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Consolas</vt:lpstr>
      <vt:lpstr>Segoe UI</vt:lpstr>
      <vt:lpstr>Segoe UI Light</vt:lpstr>
      <vt:lpstr>Wingdings</vt:lpstr>
      <vt:lpstr>5-30719_SharePoint_Team_Template_Light</vt:lpstr>
      <vt:lpstr>Working with different JavaScript frameworks and libraries </vt:lpstr>
      <vt:lpstr>Agenda</vt:lpstr>
      <vt:lpstr>Install JavaScript libraries and type definitions</vt:lpstr>
      <vt:lpstr>How dependencies are bundled</vt:lpstr>
      <vt:lpstr>Excluding dependencies from the default web part bundle</vt:lpstr>
      <vt:lpstr>Bundling impact</vt:lpstr>
      <vt:lpstr>Import libraries into a web part</vt:lpstr>
      <vt:lpstr>Load CSS used by library components</vt:lpstr>
      <vt:lpstr>Use the libraries in the web part class</vt:lpstr>
      <vt:lpstr>DEMO</vt:lpstr>
      <vt:lpstr>Summary</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Different options to load JavaScript libraries</dc:title>
  <dc:creator>Todd Baginski</dc:creator>
  <cp:lastModifiedBy>Luiz Lu</cp:lastModifiedBy>
  <cp:revision>25</cp:revision>
  <dcterms:modified xsi:type="dcterms:W3CDTF">2017-03-10T07:42:28Z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